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81" r:id="rId5"/>
    <p:sldId id="282" r:id="rId6"/>
    <p:sldId id="270" r:id="rId7"/>
    <p:sldId id="266" r:id="rId8"/>
    <p:sldId id="271" r:id="rId9"/>
    <p:sldId id="267" r:id="rId10"/>
    <p:sldId id="272" r:id="rId11"/>
    <p:sldId id="274" r:id="rId12"/>
    <p:sldId id="258" r:id="rId13"/>
    <p:sldId id="283" r:id="rId14"/>
    <p:sldId id="259" r:id="rId15"/>
    <p:sldId id="260" r:id="rId16"/>
    <p:sldId id="263" r:id="rId17"/>
    <p:sldId id="279" r:id="rId18"/>
    <p:sldId id="280" r:id="rId19"/>
    <p:sldId id="261" r:id="rId20"/>
    <p:sldId id="265" r:id="rId21"/>
    <p:sldId id="278" r:id="rId22"/>
    <p:sldId id="276" r:id="rId23"/>
    <p:sldId id="284" r:id="rId24"/>
    <p:sldId id="287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31A4-5F0F-4460-9710-14BB5944969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81A3-2C8E-4894-A4E6-800A96704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цей лог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00306"/>
            <a:ext cx="7534478" cy="3214710"/>
          </a:xfrm>
          <a:prstGeom prst="rect">
            <a:avLst/>
          </a:prstGeom>
        </p:spPr>
      </p:pic>
      <p:pic>
        <p:nvPicPr>
          <p:cNvPr id="5" name="Picture 2" descr="Zvez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84784"/>
            <a:ext cx="1658322" cy="16609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57158" y="188640"/>
            <a:ext cx="6858048" cy="1296144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Инновационные площадки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 2018,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2019 г.)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exey\Desktop\Новая папка\логотипР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85728"/>
            <a:ext cx="1285884" cy="1285884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83326" y="5000636"/>
            <a:ext cx="6357982" cy="164307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Региональная инновационная площадка «Развитие эффективных практик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профильной подготовки школьников на основе сетевых форм сотрудничества с реальным сектором экономики»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643174" y="3212976"/>
            <a:ext cx="6357982" cy="164307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Пилотная школа «Развитие эффективных практик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профильной подготовки школьников на основе сетевых форм сотрудничества с реальным сектором экономики»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19977" y="1844824"/>
            <a:ext cx="6357982" cy="121444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инновационная площадка «Инновационная модель профессионально-кластерного самоопределения личности учащегося»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lexe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7913" y="5012102"/>
            <a:ext cx="2324467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3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ey\Desktop\Новая папка\образ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Опыт организации профильного обучения</a:t>
            </a:r>
          </a:p>
          <a:p>
            <a:r>
              <a:rPr lang="ru-RU" dirty="0" smtClean="0"/>
              <a:t>Опыт сетевого сотрудничества с ВУЗами </a:t>
            </a:r>
          </a:p>
          <a:p>
            <a:r>
              <a:rPr lang="ru-RU" dirty="0" smtClean="0"/>
              <a:t>Высокие результаты достижений учащихся</a:t>
            </a:r>
          </a:p>
          <a:p>
            <a:r>
              <a:rPr lang="ru-RU" dirty="0" smtClean="0"/>
              <a:t>Высококвалифицированный стабильный преподавательский состав</a:t>
            </a:r>
          </a:p>
          <a:p>
            <a:r>
              <a:rPr lang="ru-RU" dirty="0" smtClean="0"/>
              <a:t>Достаточная М-Т база лицея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75447" cy="449448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Научный вектор развития, формирование исследовательских умений</a:t>
            </a:r>
          </a:p>
          <a:p>
            <a:r>
              <a:rPr lang="ru-RU" sz="3300" dirty="0" smtClean="0"/>
              <a:t>Новые учебные курсы и учебные пособия, прошедшие экспертизу РАН</a:t>
            </a:r>
          </a:p>
          <a:p>
            <a:r>
              <a:rPr lang="ru-RU" sz="3300" dirty="0" smtClean="0"/>
              <a:t>Обновление содержания внеурочной деятельности исследовательской направленности</a:t>
            </a:r>
          </a:p>
          <a:p>
            <a:r>
              <a:rPr lang="ru-RU" sz="3300" dirty="0" smtClean="0"/>
              <a:t>Использование преподавательского потенциала ВУЗов (</a:t>
            </a:r>
            <a:r>
              <a:rPr lang="ru-RU" sz="3300" dirty="0" err="1"/>
              <a:t>т</a:t>
            </a:r>
            <a:r>
              <a:rPr lang="ru-RU" sz="3300" dirty="0" err="1" smtClean="0"/>
              <a:t>ьюторское</a:t>
            </a:r>
            <a:r>
              <a:rPr lang="ru-RU" sz="3300" dirty="0" smtClean="0"/>
              <a:t> сопровождение научно-исследовательской деятельности)</a:t>
            </a:r>
          </a:p>
          <a:p>
            <a:r>
              <a:rPr lang="ru-RU" sz="3300" dirty="0" smtClean="0"/>
              <a:t>Совершенствование М-Т базы</a:t>
            </a:r>
          </a:p>
          <a:p>
            <a:r>
              <a:rPr lang="ru-RU" sz="3300" dirty="0" smtClean="0"/>
              <a:t>Обучение педагогов на предметных  курсах повышения квалификации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2285984" cy="14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3357554" y="285728"/>
            <a:ext cx="5472122" cy="101122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Базовая школа РАН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1880" y="260648"/>
            <a:ext cx="5472112" cy="10112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Базовая школа РАН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2285984" cy="14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2"/>
          <p:cNvSpPr txBox="1">
            <a:spLocks noChangeArrowheads="1"/>
          </p:cNvSpPr>
          <p:nvPr/>
        </p:nvSpPr>
        <p:spPr bwMode="auto">
          <a:xfrm>
            <a:off x="251520" y="1916832"/>
            <a:ext cx="7488832" cy="101123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 </a:t>
            </a:r>
            <a:r>
              <a:rPr lang="ru-RU" sz="21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Цель проекта </a:t>
            </a:r>
            <a:r>
              <a:rPr lang="ru-RU" sz="2100" b="1" dirty="0">
                <a:latin typeface="Calibri" pitchFamily="34" charset="0"/>
              </a:rPr>
              <a:t>- создание максимально благоприятных условий для выявления и обучения талантливых детей, их ориентации на построение успешной карьеры в области науки и высоких технологий, что послужит развитию интеллектуального потенциала регионов и страны в целом.</a:t>
            </a:r>
          </a:p>
        </p:txBody>
      </p:sp>
      <p:sp>
        <p:nvSpPr>
          <p:cNvPr id="12" name="AutoShape 2"/>
          <p:cNvSpPr txBox="1">
            <a:spLocks noChangeArrowheads="1"/>
          </p:cNvSpPr>
          <p:nvPr/>
        </p:nvSpPr>
        <p:spPr bwMode="auto">
          <a:xfrm>
            <a:off x="827584" y="3429000"/>
            <a:ext cx="7624454" cy="108012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Модель профильная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школа</a:t>
            </a:r>
            <a:r>
              <a:rPr lang="ru-RU" sz="1600" b="1" dirty="0">
                <a:latin typeface="Calibri" pitchFamily="34" charset="0"/>
              </a:rPr>
              <a:t>, осуществляющая обучение школьников на повышенном уровне по одному или нескольким профилям (включая </a:t>
            </a:r>
            <a:r>
              <a:rPr lang="ru-RU" sz="1600" b="1" dirty="0" err="1">
                <a:latin typeface="Calibri" pitchFamily="34" charset="0"/>
              </a:rPr>
              <a:t>предпрофильное</a:t>
            </a:r>
            <a:r>
              <a:rPr lang="ru-RU" sz="1600" b="1" dirty="0">
                <a:latin typeface="Calibri" pitchFamily="34" charset="0"/>
              </a:rPr>
              <a:t> обучение) для их ориентации на построение успешной карьеры в области науки и высоких технологий </a:t>
            </a:r>
          </a:p>
        </p:txBody>
      </p:sp>
      <p:sp>
        <p:nvSpPr>
          <p:cNvPr id="13" name="AutoShape 2"/>
          <p:cNvSpPr txBox="1">
            <a:spLocks noChangeArrowheads="1"/>
          </p:cNvSpPr>
          <p:nvPr/>
        </p:nvSpPr>
        <p:spPr bwMode="auto">
          <a:xfrm>
            <a:off x="1331640" y="5013176"/>
            <a:ext cx="7632848" cy="101123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 </a:t>
            </a:r>
            <a:r>
              <a:rPr lang="ru-RU" sz="17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Реализуемые профили</a:t>
            </a:r>
            <a:r>
              <a:rPr lang="ru-RU" sz="1700" b="1" dirty="0">
                <a:latin typeface="Calibri" pitchFamily="34" charset="0"/>
              </a:rPr>
              <a:t>: </a:t>
            </a:r>
            <a:r>
              <a:rPr lang="ru-RU" sz="1700" b="1" dirty="0" smtClean="0">
                <a:latin typeface="Calibri" pitchFamily="34" charset="0"/>
              </a:rPr>
              <a:t>естественно-научный, </a:t>
            </a:r>
            <a:r>
              <a:rPr lang="ru-RU" sz="1700" b="1" dirty="0">
                <a:latin typeface="Calibri" pitchFamily="34" charset="0"/>
              </a:rPr>
              <a:t>инженерно-технологический, информационно-технологический, физико-математический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4182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учите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1785926" cy="1785926"/>
          </a:xfrm>
          <a:prstGeom prst="rect">
            <a:avLst/>
          </a:prstGeom>
        </p:spPr>
      </p:pic>
      <p:pic>
        <p:nvPicPr>
          <p:cNvPr id="11" name="Рисунок 10" descr="логотипцифрови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571876"/>
            <a:ext cx="1571636" cy="1571636"/>
          </a:xfrm>
          <a:prstGeom prst="rect">
            <a:avLst/>
          </a:prstGeom>
        </p:spPr>
      </p:pic>
      <p:pic>
        <p:nvPicPr>
          <p:cNvPr id="12" name="Рисунок 11" descr="логотипран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14290"/>
            <a:ext cx="1357322" cy="1976513"/>
          </a:xfrm>
          <a:prstGeom prst="rect">
            <a:avLst/>
          </a:prstGeom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00034" y="3786190"/>
            <a:ext cx="6000792" cy="1214446"/>
          </a:xfrm>
          <a:prstGeom prst="roundRect">
            <a:avLst>
              <a:gd name="adj" fmla="val 16667"/>
            </a:avLst>
          </a:prstGeom>
          <a:solidFill>
            <a:srgbClr val="365F91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Современная образовательная цифровая среда</a:t>
            </a: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571736" y="2285992"/>
            <a:ext cx="5929354" cy="114699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будущего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00034" y="571480"/>
            <a:ext cx="6102356" cy="128588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14546" y="5357826"/>
            <a:ext cx="6605926" cy="129614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Социальная активность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ru-RU" sz="28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7ya-tinao.ru/img1/heder-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214950"/>
            <a:ext cx="1339221" cy="14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логотипран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42852"/>
            <a:ext cx="1143008" cy="1664432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14282" y="142852"/>
            <a:ext cx="6572296" cy="1357322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олим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1549976" cy="1076372"/>
          </a:xfrm>
          <a:prstGeom prst="rect">
            <a:avLst/>
          </a:prstGeom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214546" y="1857364"/>
            <a:ext cx="5857916" cy="78581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Результативное участие в олимпиадах, конференциях, конкурсах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910076" y="2923082"/>
            <a:ext cx="5947594" cy="7550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практики, профильные пробы, промышленный туризм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https://static.tildacdn.com/tild6436-3361-4635-b133-626331336134/dykhk2WkOr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488" y="2712165"/>
            <a:ext cx="1765948" cy="1176839"/>
          </a:xfrm>
          <a:prstGeom prst="rect">
            <a:avLst/>
          </a:prstGeom>
          <a:noFill/>
        </p:spPr>
      </p:pic>
      <p:pic>
        <p:nvPicPr>
          <p:cNvPr id="18" name="Рисунок 17" descr="https://pbs.twimg.com/media/Dds1_tpVAAAkj7X.jpg:lar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89004"/>
            <a:ext cx="1687870" cy="112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F57D998-01DB-4FBD-B31E-0C79D6A840C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4098" y="5010624"/>
            <a:ext cx="1711338" cy="1051593"/>
          </a:xfrm>
          <a:prstGeom prst="rect">
            <a:avLst/>
          </a:prstGeom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2124868" y="4039739"/>
            <a:ext cx="5947594" cy="82112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дополнительного образования (Лицейский технопарк)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058217" y="5272517"/>
            <a:ext cx="5947594" cy="82112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Поступление выпускников в ведущие ВУЗы страны (топ 300, 38 место)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14282" y="142852"/>
            <a:ext cx="6572296" cy="1197916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Успех каждого ребенка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завтра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логотипран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750" y="0"/>
            <a:ext cx="1143008" cy="1664432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059832" y="1599048"/>
            <a:ext cx="5771608" cy="12538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Использование образовательных возможностей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и расширение программ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Arial" pitchFamily="34" charset="0"/>
                <a:hlinkClick r:id="rId3" action="ppaction://hlinksldjump"/>
              </a:rPr>
              <a:t>Лицейского Технопарка</a:t>
            </a:r>
            <a:endParaRPr kumimoji="0" lang="ru-RU" sz="1600" b="1" i="0" u="none" strike="noStrike" cap="none" normalizeH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Реализация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элективных курсов и развитие системы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  <a:hlinkClick r:id="rId4" action="ppaction://hlinksldjump"/>
              </a:rPr>
              <a:t>дополнительного образования на базе ВУЗов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и лицея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85721" y="1484784"/>
            <a:ext cx="2630096" cy="136815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индивидуального образовательного маршрута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073742" y="3106436"/>
            <a:ext cx="5757698" cy="176272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Создание системы поддержки и поощрения одаренных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детей</a:t>
            </a:r>
          </a:p>
          <a:p>
            <a:pPr marL="285750" lvl="0" indent="-28575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Разработка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лицейской олимпиады «НТЛ» для выявления одаренных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детей</a:t>
            </a:r>
          </a:p>
          <a:p>
            <a:pPr marL="285750" lvl="0" indent="-28575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Тьюторское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сопровождение научно-исследовательской деятельности ученика преподавателем ВУЗА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96871" y="5152163"/>
            <a:ext cx="2618945" cy="12687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96871" y="3106435"/>
            <a:ext cx="2649189" cy="183473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 содержания работы по организации научно-исследовательской деятельности</a:t>
            </a: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3073742" y="5081856"/>
            <a:ext cx="5818738" cy="1659512"/>
          </a:xfrm>
          <a:prstGeom prst="roundRect">
            <a:avLst>
              <a:gd name="adj" fmla="val 19176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Использование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лабораторий и научных центров ВУЗов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для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организации практических и лабораторных занятий</a:t>
            </a:r>
          </a:p>
          <a:p>
            <a:pPr marL="285750" indent="-28575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Использование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лабораторий и производственных площадей предприятий для организации профессиональных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проб, промышленный туризм</a:t>
            </a:r>
          </a:p>
          <a:p>
            <a:pPr marL="285750" indent="-28575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Участие в проектах «Билет в будущее», 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Проектория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Arial" pitchFamily="34" charset="0"/>
              </a:rPr>
              <a:t>»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 txBox="1">
            <a:spLocks noChangeArrowheads="1"/>
          </p:cNvSpPr>
          <p:nvPr/>
        </p:nvSpPr>
        <p:spPr bwMode="auto">
          <a:xfrm>
            <a:off x="357158" y="142852"/>
            <a:ext cx="6851103" cy="1296700"/>
          </a:xfrm>
          <a:prstGeom prst="roundRect">
            <a:avLst>
              <a:gd name="adj" fmla="val 16667"/>
            </a:avLst>
          </a:prstGeom>
          <a:solidFill>
            <a:srgbClr val="365F91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1000"/>
              </a:spcAft>
            </a:pPr>
            <a:r>
              <a:rPr lang="ru-RU" sz="1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Современная цифровая образовательная среда</a:t>
            </a:r>
            <a:endParaRPr lang="ru-RU" sz="4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ts val="1000"/>
              </a:spcAft>
            </a:pPr>
            <a:r>
              <a:rPr lang="ru-RU" sz="11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endParaRPr lang="ru-RU" sz="48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оготипцифрови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7" y="26736"/>
            <a:ext cx="1401999" cy="1401999"/>
          </a:xfrm>
          <a:prstGeom prst="rect">
            <a:avLst/>
          </a:prstGeom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786050" y="4286256"/>
            <a:ext cx="5857916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Электронный журнал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дневник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28596" y="5214950"/>
            <a:ext cx="5929354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Интерактивный холл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786050" y="6143644"/>
            <a:ext cx="6000792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Сайт лицея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85720" y="1714488"/>
            <a:ext cx="5786478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Современное техническое оснащение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857488" y="2571744"/>
            <a:ext cx="5786478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Интерактивное оборудование классов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57158" y="3429000"/>
            <a:ext cx="5857916" cy="57150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Цифровые предметные лаборатории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-1097" r="23618" b="21299"/>
          <a:stretch/>
        </p:blipFill>
        <p:spPr>
          <a:xfrm>
            <a:off x="6588224" y="3174556"/>
            <a:ext cx="1518064" cy="10552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8614" r="11740" b="25236"/>
          <a:stretch/>
        </p:blipFill>
        <p:spPr>
          <a:xfrm>
            <a:off x="6588224" y="1504245"/>
            <a:ext cx="1512168" cy="10028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15211"/>
          <a:stretch/>
        </p:blipFill>
        <p:spPr>
          <a:xfrm>
            <a:off x="809763" y="2320096"/>
            <a:ext cx="1601998" cy="1031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60524"/>
            <a:ext cx="1512168" cy="10561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06" y="4921734"/>
            <a:ext cx="2088410" cy="10790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 b="13641"/>
          <a:stretch/>
        </p:blipFill>
        <p:spPr>
          <a:xfrm>
            <a:off x="471783" y="5854448"/>
            <a:ext cx="1579937" cy="9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493788"/>
            <a:ext cx="2016224" cy="897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6" y="1406856"/>
            <a:ext cx="623106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Цифровое оборудование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 для НОУ и лабораторных 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средства обучения (интерактивные панели, док-камеры)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дистанционных электронных курсов на платформе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66" y="2539529"/>
            <a:ext cx="6360049" cy="12495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информационный центр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мониторинг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Электронное портфолио ученика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 и учебники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624024"/>
            <a:ext cx="2016224" cy="11650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цифровые системы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293987"/>
            <a:ext cx="2016224" cy="897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Цифровые технологии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615889"/>
            <a:ext cx="2016224" cy="897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5662" y="3922749"/>
            <a:ext cx="6357982" cy="14925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технологии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совместных экспериментальных исследований учителя и ученика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Мультимедиатехнологии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интерактивного опроса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робототехника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1736" y="5548994"/>
            <a:ext cx="6265835" cy="1031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и трансляция опыта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информационных ресурсов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практики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– line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факультативы, курсы и проектные группы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логотипцифрови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1" y="26736"/>
            <a:ext cx="1259123" cy="1259123"/>
          </a:xfrm>
          <a:prstGeom prst="rect">
            <a:avLst/>
          </a:prstGeom>
        </p:spPr>
      </p:pic>
      <p:sp>
        <p:nvSpPr>
          <p:cNvPr id="17" name="AutoShape 5"/>
          <p:cNvSpPr txBox="1">
            <a:spLocks noChangeArrowheads="1"/>
          </p:cNvSpPr>
          <p:nvPr/>
        </p:nvSpPr>
        <p:spPr bwMode="auto">
          <a:xfrm>
            <a:off x="285720" y="0"/>
            <a:ext cx="7208293" cy="1296700"/>
          </a:xfrm>
          <a:prstGeom prst="roundRect">
            <a:avLst>
              <a:gd name="adj" fmla="val 16667"/>
            </a:avLst>
          </a:prstGeom>
          <a:solidFill>
            <a:srgbClr val="365F91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ts val="1000"/>
              </a:spcAft>
            </a:pPr>
            <a:r>
              <a:rPr lang="ru-RU" sz="1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Современная цифровая образовательная среда</a:t>
            </a:r>
            <a:endParaRPr lang="ru-RU" sz="4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ts val="1000"/>
              </a:spcAft>
            </a:pPr>
            <a:r>
              <a:rPr lang="ru-RU" sz="9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  <a:endParaRPr lang="ru-RU" sz="48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23528" y="244891"/>
            <a:ext cx="5904656" cy="12961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будущего </a:t>
            </a: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чите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785926" cy="1785926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339752" y="1951875"/>
            <a:ext cx="4968553" cy="78581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Результативное участие обучающихся в олимпиадах, конференциях, конкурсах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93476" y="3284984"/>
            <a:ext cx="5857916" cy="78581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Перспективный план повышения квалификации педагогов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483769" y="4509120"/>
            <a:ext cx="4824536" cy="78581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Транслирование педагогического опыта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93476" y="5755497"/>
            <a:ext cx="6211135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Достижения учителей,  отмеченные различными наградами</a:t>
            </a:r>
          </a:p>
        </p:txBody>
      </p:sp>
      <p:pic>
        <p:nvPicPr>
          <p:cNvPr id="14" name="Picture 3" descr="C:\Users\Гость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6" y="1749946"/>
            <a:ext cx="1586236" cy="11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ость\Desktop\IMG-9eebfdfed8e97668cfd94169e9650059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48231"/>
            <a:ext cx="1209584" cy="16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сть\Desktop\IMG-fb30e7ec6f10a8ee66d979d901bea883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06" y="2939623"/>
            <a:ext cx="1792024" cy="13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сть\Desktop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59662"/>
            <a:ext cx="1580750" cy="11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071670" y="285728"/>
            <a:ext cx="6858048" cy="142876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Инновационная модель профессионально-кластерного самоопределения личности МАОУ «Лицей №38»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43302" y="1917777"/>
            <a:ext cx="3999388" cy="222027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Профильное учреждение, реализующее программы углубленного изучения предметов естественно-научного цикла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845398" y="3356992"/>
            <a:ext cx="3707543" cy="177474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сетевое взаимодействие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ЛИЦЕЙ – ВУЗ -ПРЕДПРИЯТИЕ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300192" y="1988840"/>
            <a:ext cx="2428892" cy="2428892"/>
          </a:xfrm>
          <a:prstGeom prst="curvedLeftArrow">
            <a:avLst>
              <a:gd name="adj1" fmla="val 2293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0800000">
            <a:off x="611560" y="4138055"/>
            <a:ext cx="2198643" cy="2428892"/>
          </a:xfrm>
          <a:prstGeom prst="curvedLeftArrow">
            <a:avLst>
              <a:gd name="adj1" fmla="val 2293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478010" y="4941168"/>
            <a:ext cx="3456384" cy="148150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ведется в 9-11 классах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Zvez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8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23528" y="244891"/>
            <a:ext cx="5904656" cy="129614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будущего </a:t>
            </a:r>
            <a:r>
              <a:rPr lang="ru-RU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чите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1785926" cy="1785926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394040" y="1963589"/>
            <a:ext cx="5285451" cy="397006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Непрерывное повышение квалификации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483768" y="4063267"/>
            <a:ext cx="5374380" cy="949909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Финансовая поддержка (гранты учителям) организации научно-исследовательской деятельности учащихся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627784" y="2496005"/>
            <a:ext cx="5658992" cy="392909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спользование сетевой формы взаимодействия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987824" y="3032212"/>
            <a:ext cx="5584703" cy="432048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Использование дистанционных форм обучения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10001"/>
            <a:ext cx="2016224" cy="19678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518" y="4259722"/>
            <a:ext cx="2016224" cy="18240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саморазвития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829071" y="5155178"/>
            <a:ext cx="5698760" cy="650086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Участие в профессиональных конкурсах, конкурсных отборах, инновационной 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3124178" y="5949280"/>
            <a:ext cx="5768302" cy="657636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Разработка новых образовательных программ, дистанционных курсов на платформе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Moodle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282" y="285728"/>
            <a:ext cx="6715172" cy="129614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Воспитательная система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7ya-tinao.ru/img1/heder-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290"/>
            <a:ext cx="1339221" cy="14242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8516"/>
            <a:ext cx="7379249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282" y="285728"/>
            <a:ext cx="6605926" cy="129614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Социальная активность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завтра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4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7ya-tinao.ru/img1/heder-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290"/>
            <a:ext cx="1339221" cy="1424226"/>
          </a:xfrm>
          <a:prstGeom prst="rect">
            <a:avLst/>
          </a:prstGeom>
          <a:noFill/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5721" y="1772816"/>
            <a:ext cx="2702103" cy="121444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Развитие волонтерского движения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47626" y="3429000"/>
            <a:ext cx="2702674" cy="115269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Развитие системы самоуправления лицеистов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57158" y="5229200"/>
            <a:ext cx="2702674" cy="121444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Реализация социальных проектов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27230" y="1772816"/>
            <a:ext cx="5737258" cy="11815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Участие  во Всероссийском конкурсе  «Доброволец России - 2019»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Разработка образовательных программ для участников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Реализация проекта  на федеральном уровне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Продвижение в СМИ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1428" y="3140968"/>
            <a:ext cx="5733060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овершенствование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отношений в системе «ученическое самоуправление — педагогический коллектив»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У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частие в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художественно-эстетических, спортивно-оздоровительных, трудовых, гражданско-патриотических, благотворительных и других мероприятиях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оздание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собственных программ деятельности ученического самоуправления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</a:rPr>
              <a:t>Разработка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программ подготовки молодых лидеров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1300" smtClean="0">
                <a:solidFill>
                  <a:schemeClr val="bg2">
                    <a:lumMod val="10000"/>
                  </a:schemeClr>
                </a:solidFill>
              </a:rPr>
              <a:t>оздание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</a:rPr>
              <a:t>школы молодого лидера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1428" y="5221597"/>
            <a:ext cx="5662731" cy="13757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Реализация проектов образовательной , благотворительной, защитно-правовой  и   воспитательной направленности.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Содействие социально-психологической адаптации человека.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Изменение отношения к проблеме инвалидов.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Обучение детей и взрослых навыкам социальной работы, искусству помогать людям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84092" y="548680"/>
            <a:ext cx="7358114" cy="7664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успеха в лицее к успеху в жизни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2" y="2564904"/>
            <a:ext cx="72348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Zvez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681" y="1734446"/>
            <a:ext cx="1658322" cy="16609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7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785918" y="285728"/>
            <a:ext cx="6858048" cy="1214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Лицейский Технопарк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857752" y="4929198"/>
            <a:ext cx="2714644" cy="114300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Вектор ++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Zvez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54" y="116632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64" y="1643050"/>
            <a:ext cx="1571636" cy="1464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643050"/>
            <a:ext cx="1428728" cy="14791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857760"/>
            <a:ext cx="1500198" cy="13310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3357562"/>
            <a:ext cx="1272959" cy="1359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b="16609"/>
          <a:stretch/>
        </p:blipFill>
        <p:spPr>
          <a:xfrm>
            <a:off x="214282" y="3357562"/>
            <a:ext cx="1313810" cy="1285884"/>
          </a:xfrm>
          <a:prstGeom prst="rect">
            <a:avLst/>
          </a:prstGeom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714480" y="1857364"/>
            <a:ext cx="2786082" cy="114300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моделирование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785918" y="4929198"/>
            <a:ext cx="2786082" cy="121444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Умный дом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4857760"/>
            <a:ext cx="1428728" cy="1071546"/>
          </a:xfrm>
          <a:prstGeom prst="rect">
            <a:avLst/>
          </a:prstGeom>
        </p:spPr>
      </p:pic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4786314" y="1857364"/>
            <a:ext cx="2643206" cy="107157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Samsung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857752" y="3357562"/>
            <a:ext cx="2786082" cy="114300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Робофутбол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714480" y="3357562"/>
            <a:ext cx="2786082" cy="107157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электроника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Прямая соединительная линия 91"/>
          <p:cNvCxnSpPr>
            <a:endCxn id="32" idx="3"/>
          </p:cNvCxnSpPr>
          <p:nvPr/>
        </p:nvCxnSpPr>
        <p:spPr>
          <a:xfrm rot="5400000">
            <a:off x="5000628" y="4786322"/>
            <a:ext cx="1000132" cy="100013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>
            <a:off x="4929190" y="3071810"/>
            <a:ext cx="1285884" cy="57150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33" idx="3"/>
          </p:cNvCxnSpPr>
          <p:nvPr/>
        </p:nvCxnSpPr>
        <p:spPr>
          <a:xfrm rot="5400000">
            <a:off x="4750595" y="3250405"/>
            <a:ext cx="1428760" cy="9286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2768189" y="3661175"/>
            <a:ext cx="2143140" cy="96441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 flipV="1">
            <a:off x="3143240" y="4429132"/>
            <a:ext cx="1178724" cy="71438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V="1">
            <a:off x="2661032" y="4125522"/>
            <a:ext cx="2500330" cy="82153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0800000">
            <a:off x="3286116" y="4786322"/>
            <a:ext cx="1107286" cy="10001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V="1">
            <a:off x="3303974" y="3411142"/>
            <a:ext cx="1214446" cy="96441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34" idx="1"/>
          </p:cNvCxnSpPr>
          <p:nvPr/>
        </p:nvCxnSpPr>
        <p:spPr>
          <a:xfrm flipV="1">
            <a:off x="3357554" y="3071810"/>
            <a:ext cx="928694" cy="42862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785918" y="285728"/>
            <a:ext cx="6858048" cy="150019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на базе ВУЗов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10 класс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Zvez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54" y="116632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3286116" y="1928802"/>
            <a:ext cx="2786082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ННГУ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4357686" y="5500702"/>
            <a:ext cx="642942" cy="5715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4357686" y="4143380"/>
            <a:ext cx="642942" cy="5715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4286248" y="2786058"/>
            <a:ext cx="642942" cy="5715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5643570" y="2786057"/>
            <a:ext cx="3248910" cy="1357321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дополнительного образования по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выбору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(направления: физика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химия, биология)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14282" y="2928934"/>
            <a:ext cx="3357586" cy="107157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«Методы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 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математике»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2"/>
          <p:cNvSpPr>
            <a:spLocks noChangeArrowheads="1"/>
          </p:cNvSpPr>
          <p:nvPr/>
        </p:nvSpPr>
        <p:spPr bwMode="auto">
          <a:xfrm>
            <a:off x="214282" y="4357694"/>
            <a:ext cx="3286148" cy="114300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2"/>
          <p:cNvSpPr>
            <a:spLocks noChangeArrowheads="1"/>
          </p:cNvSpPr>
          <p:nvPr/>
        </p:nvSpPr>
        <p:spPr bwMode="auto">
          <a:xfrm>
            <a:off x="5715008" y="4500570"/>
            <a:ext cx="3177472" cy="107157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математики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единительная линия 56"/>
          <p:cNvCxnSpPr/>
          <p:nvPr/>
        </p:nvCxnSpPr>
        <p:spPr>
          <a:xfrm rot="10800000">
            <a:off x="4929190" y="5786454"/>
            <a:ext cx="142876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3143240" y="3143248"/>
            <a:ext cx="1178724" cy="78581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3000364" y="3000372"/>
            <a:ext cx="1500198" cy="71438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endCxn id="32" idx="3"/>
          </p:cNvCxnSpPr>
          <p:nvPr/>
        </p:nvCxnSpPr>
        <p:spPr>
          <a:xfrm rot="10800000">
            <a:off x="4929190" y="4857760"/>
            <a:ext cx="142876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>
            <a:off x="4929190" y="3071810"/>
            <a:ext cx="1357322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33" idx="3"/>
          </p:cNvCxnSpPr>
          <p:nvPr/>
        </p:nvCxnSpPr>
        <p:spPr>
          <a:xfrm rot="10800000">
            <a:off x="4929190" y="3929066"/>
            <a:ext cx="1357322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 flipV="1">
            <a:off x="3214678" y="4786322"/>
            <a:ext cx="1178724" cy="21431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V="1">
            <a:off x="2518156" y="3982646"/>
            <a:ext cx="2714644" cy="89297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0800000">
            <a:off x="3286116" y="4786322"/>
            <a:ext cx="1107286" cy="10001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2" idx="1"/>
          </p:cNvCxnSpPr>
          <p:nvPr/>
        </p:nvCxnSpPr>
        <p:spPr>
          <a:xfrm rot="10800000">
            <a:off x="3500430" y="3286124"/>
            <a:ext cx="785818" cy="157163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33" idx="1"/>
          </p:cNvCxnSpPr>
          <p:nvPr/>
        </p:nvCxnSpPr>
        <p:spPr>
          <a:xfrm rot="5400000" flipH="1" flipV="1">
            <a:off x="3250397" y="4036223"/>
            <a:ext cx="1143008" cy="928694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785918" y="285728"/>
            <a:ext cx="6858048" cy="150019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на базе ВУЗов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10 класс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Zvez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54" y="116632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3286116" y="1928802"/>
            <a:ext cx="2786082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НГТУ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4286248" y="4572008"/>
            <a:ext cx="642942" cy="571504"/>
          </a:xfrm>
          <a:prstGeom prst="roundRect">
            <a:avLst>
              <a:gd name="adj" fmla="val 1836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4286248" y="3643314"/>
            <a:ext cx="642942" cy="5715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4286248" y="2786058"/>
            <a:ext cx="642942" cy="5715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5508104" y="2685436"/>
            <a:ext cx="3493052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«Информационные технологии»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ИРИТ, ИНЭУ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14282" y="2928934"/>
            <a:ext cx="3357586" cy="107157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2"/>
          <p:cNvSpPr>
            <a:spLocks noChangeArrowheads="1"/>
          </p:cNvSpPr>
          <p:nvPr/>
        </p:nvSpPr>
        <p:spPr bwMode="auto">
          <a:xfrm>
            <a:off x="214282" y="4357694"/>
            <a:ext cx="3286148" cy="114300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286248" y="5500702"/>
            <a:ext cx="642942" cy="571504"/>
          </a:xfrm>
          <a:prstGeom prst="roundRect">
            <a:avLst>
              <a:gd name="adj" fmla="val 1836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5508104" y="3571876"/>
            <a:ext cx="3493052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«Робототехника»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ИРИТ, ИНЭЛ, ИПТМ</a:t>
            </a:r>
          </a:p>
        </p:txBody>
      </p:sp>
      <p:sp>
        <p:nvSpPr>
          <p:cNvPr id="50" name="AutoShape 2"/>
          <p:cNvSpPr>
            <a:spLocks noChangeArrowheads="1"/>
          </p:cNvSpPr>
          <p:nvPr/>
        </p:nvSpPr>
        <p:spPr bwMode="auto">
          <a:xfrm>
            <a:off x="5508104" y="4458316"/>
            <a:ext cx="3493052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«Интеллектуальные транспортные системы»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ИРИТ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ИНЭЛ, ИТС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5508104" y="5354484"/>
            <a:ext cx="3493052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«Энергетика»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ИРИТ, ИНЭЛ,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ИЯЭиТФ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Прямая соединительная линия 45"/>
          <p:cNvCxnSpPr/>
          <p:nvPr/>
        </p:nvCxnSpPr>
        <p:spPr>
          <a:xfrm rot="10800000">
            <a:off x="3143240" y="3071810"/>
            <a:ext cx="1285884" cy="121444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endCxn id="22" idx="3"/>
          </p:cNvCxnSpPr>
          <p:nvPr/>
        </p:nvCxnSpPr>
        <p:spPr>
          <a:xfrm rot="16200000" flipV="1">
            <a:off x="4750595" y="4321975"/>
            <a:ext cx="1214446" cy="85725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22" idx="3"/>
          </p:cNvCxnSpPr>
          <p:nvPr/>
        </p:nvCxnSpPr>
        <p:spPr>
          <a:xfrm rot="5400000">
            <a:off x="4714876" y="3071810"/>
            <a:ext cx="1285884" cy="85725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10800000">
            <a:off x="4857752" y="4143380"/>
            <a:ext cx="1357322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3286116" y="4071942"/>
            <a:ext cx="1143008" cy="107157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785918" y="285728"/>
            <a:ext cx="6858048" cy="150019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 на базе ВУЗов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10 класс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Zvezd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54" y="116632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3071802" y="2000240"/>
            <a:ext cx="2786082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НГАСУ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5572132" y="2786058"/>
            <a:ext cx="3286148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85720" y="2928934"/>
            <a:ext cx="3357586" cy="107157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архитектуры»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2"/>
          <p:cNvSpPr>
            <a:spLocks noChangeArrowheads="1"/>
          </p:cNvSpPr>
          <p:nvPr/>
        </p:nvSpPr>
        <p:spPr bwMode="auto">
          <a:xfrm>
            <a:off x="285720" y="4357694"/>
            <a:ext cx="3286148" cy="114300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4286248" y="3857628"/>
            <a:ext cx="642942" cy="571504"/>
          </a:xfrm>
          <a:prstGeom prst="roundRect">
            <a:avLst>
              <a:gd name="adj" fmla="val 18369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5572132" y="3786190"/>
            <a:ext cx="3286148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50" name="AutoShape 2"/>
          <p:cNvSpPr>
            <a:spLocks noChangeArrowheads="1"/>
          </p:cNvSpPr>
          <p:nvPr/>
        </p:nvSpPr>
        <p:spPr bwMode="auto">
          <a:xfrm>
            <a:off x="5643570" y="4786322"/>
            <a:ext cx="3286148" cy="78581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26940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000232" y="428604"/>
            <a:ext cx="6858048" cy="1214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Миссия лицея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10984" y="2132856"/>
            <a:ext cx="8215370" cy="17145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реализация способностей обучающихся в научно-технической сфере будущей профессиональной деятельности и формирование их готовности к достижению высокого качества жизни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Гость\Desktop\Балтийский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8" y="4077071"/>
            <a:ext cx="1619036" cy="21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ость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19"/>
            <a:ext cx="2302222" cy="17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ость\Desktop\IMG-fb30e7ec6f10a8ee66d979d901bea883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78" y="4509119"/>
            <a:ext cx="2313550" cy="17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ость\Desktop\Балтийский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18676"/>
            <a:ext cx="1660715" cy="22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vez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7354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8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000232" y="428604"/>
            <a:ext cx="6858048" cy="121444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Концептуальные линии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15722" y="2132856"/>
            <a:ext cx="8215370" cy="79208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лицея с профильными ВУЗами и предприятиями высокотехнологичных отраслей с целью аккумуляции и эффективного использования ресурсов для реализации идеи непрерывного образования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87624" y="5589240"/>
            <a:ext cx="7776864" cy="653159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реемственность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воспитательной работы и формирования творческой личности молодого человека в единой непрерывной системе обучения и воспитания.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91518" y="4365104"/>
            <a:ext cx="8061579" cy="10081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творческой, исследовательской деятельности педагогов и учащихся лицея под научным и методическим руководством профессорско-преподавательского состава ВУЗов и профессионально-экспертного сообщества, включающего специалистов предприятий – партнеров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39552" y="3140968"/>
            <a:ext cx="8215370" cy="10081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внедрение преемственных образовательных программ (интегрированных учебных программ и планов) и образовательных технологий, обеспечивающих каждому обучающемуся формирование индивидуальной образовательной траектории для дальнейшего профессионального, карьерного и личностного роста</a:t>
            </a:r>
          </a:p>
        </p:txBody>
      </p:sp>
      <p:pic>
        <p:nvPicPr>
          <p:cNvPr id="8" name="Picture 2" descr="Zvez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54" y="116632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0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Zvez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00166" y="214290"/>
            <a:ext cx="7358114" cy="7664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555776" y="1396156"/>
            <a:ext cx="6048672" cy="98735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Нижегородский г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осударственный технический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ниверситет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Р.Е.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Алексеева, опорный университет Нижегородской области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(договор с 1991г.)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555776" y="2668197"/>
            <a:ext cx="6048672" cy="103007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исследовательский Нижегородский государственный университет им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.И. Лобачевского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(договор с 1992 г.)</a:t>
            </a:r>
          </a:p>
        </p:txBody>
      </p:sp>
      <p:pic>
        <p:nvPicPr>
          <p:cNvPr id="1026" name="Picture 2" descr="C:\Users\Гость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" y="2561803"/>
            <a:ext cx="1657158" cy="12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сть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9" y="1257951"/>
            <a:ext cx="1631695" cy="122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сть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7" y="3967988"/>
            <a:ext cx="1675794" cy="11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555776" y="4032066"/>
            <a:ext cx="6048672" cy="103007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Нижегородской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архитектурно-строительный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 с 1995 г.)</a:t>
            </a:r>
          </a:p>
        </p:txBody>
      </p:sp>
      <p:pic>
        <p:nvPicPr>
          <p:cNvPr id="1029" name="Picture 5" descr="C:\Users\Гость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0" y="5229200"/>
            <a:ext cx="1657158" cy="11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555776" y="5305213"/>
            <a:ext cx="6048672" cy="103007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Волжский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университет водного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</a:p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1991 г.)</a:t>
            </a:r>
          </a:p>
        </p:txBody>
      </p:sp>
    </p:spTree>
    <p:extLst>
      <p:ext uri="{BB962C8B-B14F-4D97-AF65-F5344CB8AC3E}">
        <p14:creationId xmlns:p14="http://schemas.microsoft.com/office/powerpoint/2010/main" val="36520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vez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38" name="Группа 37"/>
          <p:cNvGrpSpPr/>
          <p:nvPr/>
        </p:nvGrpSpPr>
        <p:grpSpPr>
          <a:xfrm>
            <a:off x="468524" y="3048085"/>
            <a:ext cx="2666991" cy="671877"/>
            <a:chOff x="1115616" y="1151127"/>
            <a:chExt cx="2629776" cy="933918"/>
          </a:xfrm>
          <a:solidFill>
            <a:srgbClr val="FFFFCC"/>
          </a:solidFill>
        </p:grpSpPr>
        <p:sp>
          <p:nvSpPr>
            <p:cNvPr id="39" name="Блок-схема: процесс 38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44796" y="1151127"/>
              <a:ext cx="2494427" cy="898409"/>
            </a:xfrm>
            <a:prstGeom prst="rect">
              <a:avLst/>
            </a:prstGeom>
            <a:solidFill>
              <a:srgbClr val="FFFF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Научно-методический совет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29484" y="2178692"/>
            <a:ext cx="2666991" cy="671877"/>
            <a:chOff x="1115616" y="1151127"/>
            <a:chExt cx="2629776" cy="933918"/>
          </a:xfrm>
          <a:solidFill>
            <a:srgbClr val="FFFFCC"/>
          </a:solidFill>
        </p:grpSpPr>
        <p:sp>
          <p:nvSpPr>
            <p:cNvPr id="45" name="Блок-схема: процесс 44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44795" y="1151127"/>
              <a:ext cx="2494427" cy="898409"/>
            </a:xfrm>
            <a:prstGeom prst="rect">
              <a:avLst/>
            </a:prstGeom>
            <a:solidFill>
              <a:srgbClr val="FFFF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Педагогический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совет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022703" y="3048231"/>
            <a:ext cx="2666991" cy="671877"/>
            <a:chOff x="1115616" y="1151127"/>
            <a:chExt cx="2629776" cy="933918"/>
          </a:xfrm>
          <a:solidFill>
            <a:srgbClr val="FFFFCC"/>
          </a:solidFill>
        </p:grpSpPr>
        <p:sp>
          <p:nvSpPr>
            <p:cNvPr id="48" name="Блок-схема: процесс 47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44796" y="1151127"/>
              <a:ext cx="2494427" cy="898409"/>
            </a:xfrm>
            <a:prstGeom prst="rect">
              <a:avLst/>
            </a:prstGeom>
            <a:solidFill>
              <a:srgbClr val="FFFF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Совет учащихся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лицея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018510" y="2178838"/>
            <a:ext cx="2666991" cy="671877"/>
            <a:chOff x="1115616" y="1151127"/>
            <a:chExt cx="2629776" cy="933918"/>
          </a:xfrm>
          <a:solidFill>
            <a:srgbClr val="FFFFCC"/>
          </a:solidFill>
        </p:grpSpPr>
        <p:sp>
          <p:nvSpPr>
            <p:cNvPr id="51" name="Блок-схема: процесс 50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44796" y="1151127"/>
              <a:ext cx="2494427" cy="898409"/>
            </a:xfrm>
            <a:prstGeom prst="rect">
              <a:avLst/>
            </a:prstGeom>
            <a:solidFill>
              <a:srgbClr val="FFFF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Попечительский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совет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234418" y="1418756"/>
            <a:ext cx="2666991" cy="671877"/>
            <a:chOff x="1115616" y="1151127"/>
            <a:chExt cx="2629776" cy="933918"/>
          </a:xfrm>
          <a:solidFill>
            <a:srgbClr val="FFFFCC"/>
          </a:solidFill>
        </p:grpSpPr>
        <p:sp>
          <p:nvSpPr>
            <p:cNvPr id="54" name="Блок-схема: процесс 53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44796" y="1151127"/>
              <a:ext cx="2494427" cy="898409"/>
            </a:xfrm>
            <a:prstGeom prst="rect">
              <a:avLst/>
            </a:prstGeom>
            <a:solidFill>
              <a:srgbClr val="FFFF66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Партнерский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совет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11708" y="4411760"/>
            <a:ext cx="2284641" cy="800549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69" name="Блок-схема: процесс 68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44796" y="1256927"/>
              <a:ext cx="2600597" cy="609914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Факультеты (отделы)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довузовской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подготовки вузов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810599" y="4404909"/>
            <a:ext cx="2250851" cy="837561"/>
            <a:chOff x="1115616" y="1250081"/>
            <a:chExt cx="2629777" cy="873567"/>
          </a:xfrm>
          <a:solidFill>
            <a:srgbClr val="FFCCCC">
              <a:alpha val="40000"/>
            </a:srgbClr>
          </a:solidFill>
        </p:grpSpPr>
        <p:sp>
          <p:nvSpPr>
            <p:cNvPr id="75" name="Блок-схема: процесс 74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44796" y="1256927"/>
              <a:ext cx="2600597" cy="866721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Специалисты по работе с персоналом предприятий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229645" y="4409554"/>
            <a:ext cx="2088232" cy="800549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78" name="Блок-схема: процесс 77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38605" y="1273805"/>
              <a:ext cx="2606788" cy="609914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Администрация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лицея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82550" y="4404339"/>
            <a:ext cx="2047528" cy="837561"/>
            <a:chOff x="1115616" y="1250081"/>
            <a:chExt cx="2629777" cy="873567"/>
          </a:xfrm>
          <a:solidFill>
            <a:srgbClr val="FFCCCC">
              <a:alpha val="40000"/>
            </a:srgbClr>
          </a:solidFill>
        </p:grpSpPr>
        <p:sp>
          <p:nvSpPr>
            <p:cNvPr id="81" name="Блок-схема: процесс 80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4796" y="1256927"/>
              <a:ext cx="2600597" cy="866721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Проектно-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инициативная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группа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41078" y="3048085"/>
            <a:ext cx="2666991" cy="671877"/>
            <a:chOff x="1115616" y="1151127"/>
            <a:chExt cx="2629776" cy="933918"/>
          </a:xfrm>
          <a:solidFill>
            <a:srgbClr val="FFFFCC"/>
          </a:solidFill>
        </p:grpSpPr>
        <p:sp>
          <p:nvSpPr>
            <p:cNvPr id="93" name="Блок-схема: процесс 92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4796" y="1151127"/>
              <a:ext cx="2494427" cy="898409"/>
            </a:xfrm>
            <a:prstGeom prst="rect">
              <a:avLst/>
            </a:prstGeom>
            <a:solidFill>
              <a:srgbClr val="FFFF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Научно-методический совет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3589819" y="5805264"/>
            <a:ext cx="1811784" cy="648072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105" name="Блок-схема: процесс 104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44796" y="1256927"/>
              <a:ext cx="2600597" cy="609914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Педагогические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работники лицея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374086" y="5805264"/>
            <a:ext cx="1725464" cy="648072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108" name="Блок-схема: процесс 107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44797" y="1256927"/>
              <a:ext cx="2600596" cy="753414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Работники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предприятий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476478" y="5805264"/>
            <a:ext cx="1811784" cy="648072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111" name="Блок-схема: процесс 110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144797" y="1256927"/>
              <a:ext cx="2600596" cy="753413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Педагогические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работники вузов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1691084" y="5805264"/>
            <a:ext cx="1811784" cy="648072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114" name="Блок-схема: процесс 113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144797" y="1256927"/>
              <a:ext cx="2600596" cy="753413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Родители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учащихся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1134" y="5805264"/>
            <a:ext cx="1598538" cy="648072"/>
            <a:chOff x="1115616" y="1250081"/>
            <a:chExt cx="2629777" cy="834964"/>
          </a:xfrm>
          <a:solidFill>
            <a:srgbClr val="FFCCCC">
              <a:alpha val="40000"/>
            </a:srgbClr>
          </a:solidFill>
        </p:grpSpPr>
        <p:sp>
          <p:nvSpPr>
            <p:cNvPr id="117" name="Блок-схема: процесс 116"/>
            <p:cNvSpPr/>
            <p:nvPr/>
          </p:nvSpPr>
          <p:spPr>
            <a:xfrm>
              <a:off x="1115616" y="1250081"/>
              <a:ext cx="2629776" cy="834964"/>
            </a:xfrm>
            <a:prstGeom prst="flowChartProcess">
              <a:avLst/>
            </a:prstGeom>
            <a:grpFill/>
            <a:effectLst>
              <a:outerShdw blurRad="88900" dist="38100" dir="18900000" sx="101000" sy="101000" algn="b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44795" y="1256927"/>
              <a:ext cx="2600598" cy="753413"/>
            </a:xfrm>
            <a:prstGeom prst="rect">
              <a:avLst/>
            </a:prstGeom>
            <a:solidFill>
              <a:srgbClr val="FFCCCC">
                <a:alpha val="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Учащиеся</a:t>
              </a:r>
            </a:p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лицея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" name="Прямая соединительная линия 2"/>
          <p:cNvCxnSpPr>
            <a:stCxn id="54" idx="1"/>
          </p:cNvCxnSpPr>
          <p:nvPr/>
        </p:nvCxnSpPr>
        <p:spPr>
          <a:xfrm flipH="1">
            <a:off x="1691084" y="1790289"/>
            <a:ext cx="15433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0688" y="1785938"/>
            <a:ext cx="4762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>
            <a:off x="5901409" y="1789878"/>
            <a:ext cx="15433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439981" y="1785938"/>
            <a:ext cx="4762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3135515" y="3419764"/>
            <a:ext cx="28829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7444743" y="2853598"/>
            <a:ext cx="4762" cy="265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1686881" y="2853598"/>
            <a:ext cx="4762" cy="2658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1106314" y="4077072"/>
            <a:ext cx="682971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814388" y="5514975"/>
            <a:ext cx="7502029" cy="22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1111250" y="4067175"/>
            <a:ext cx="7938" cy="3286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264011" y="4088038"/>
            <a:ext cx="3807" cy="3077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472671" y="4072310"/>
            <a:ext cx="4204" cy="33300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7920468" y="4067547"/>
            <a:ext cx="4332" cy="3234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4576763" y="3419764"/>
            <a:ext cx="249" cy="6474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815975" y="5505450"/>
            <a:ext cx="3176" cy="30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2593799" y="5521895"/>
            <a:ext cx="3176" cy="30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8310116" y="5507831"/>
            <a:ext cx="3176" cy="30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6378484" y="5516686"/>
            <a:ext cx="3176" cy="30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4434210" y="5509195"/>
            <a:ext cx="3176" cy="3000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utoShape 7"/>
          <p:cNvSpPr>
            <a:spLocks noChangeArrowheads="1"/>
          </p:cNvSpPr>
          <p:nvPr/>
        </p:nvSpPr>
        <p:spPr bwMode="auto">
          <a:xfrm>
            <a:off x="1500166" y="214290"/>
            <a:ext cx="6858048" cy="107157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инновационного проекта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«Модель профессионально-кластерного самоопределения личности»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vez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DSC_07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/>
          <a:stretch>
            <a:fillRect/>
          </a:stretch>
        </p:blipFill>
        <p:spPr bwMode="auto">
          <a:xfrm>
            <a:off x="214282" y="5703279"/>
            <a:ext cx="1643042" cy="11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" descr="DSC_17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760161"/>
            <a:ext cx="1646758" cy="10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6" descr="DSCF64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5016"/>
            <a:ext cx="1676414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" descr="DSC_16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686473"/>
            <a:ext cx="1695281" cy="11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1479909" y="248559"/>
            <a:ext cx="7387108" cy="79919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индивидуального образовательного маршрута в рамках  модели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профессионально-кластерного самоопределения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>
            <a:off x="285720" y="1428736"/>
            <a:ext cx="3500462" cy="128588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 </a:t>
            </a:r>
          </a:p>
          <a:p>
            <a:pPr algn="ctr"/>
            <a:endParaRPr lang="ru-RU" alt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5357818" y="1428736"/>
            <a:ext cx="3571900" cy="128588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Профильная и профессионально ориентированная подготовка 10-11 класс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285720" y="2928934"/>
            <a:ext cx="1714512" cy="7143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1571604" y="3571876"/>
            <a:ext cx="1857388" cy="7143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2915817" y="4071942"/>
            <a:ext cx="2013374" cy="7143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3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alt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alt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7"/>
          <p:cNvSpPr>
            <a:spLocks noChangeArrowheads="1"/>
          </p:cNvSpPr>
          <p:nvPr/>
        </p:nvSpPr>
        <p:spPr bwMode="auto">
          <a:xfrm>
            <a:off x="4500562" y="2857496"/>
            <a:ext cx="1714512" cy="7143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>
            <a:off x="5929322" y="3286124"/>
            <a:ext cx="1857388" cy="64294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AutoShape 7"/>
          <p:cNvSpPr>
            <a:spLocks noChangeArrowheads="1"/>
          </p:cNvSpPr>
          <p:nvPr/>
        </p:nvSpPr>
        <p:spPr bwMode="auto">
          <a:xfrm>
            <a:off x="7072330" y="3786190"/>
            <a:ext cx="1928826" cy="78581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 ориентированная работа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7"/>
          <p:cNvSpPr>
            <a:spLocks noChangeArrowheads="1"/>
          </p:cNvSpPr>
          <p:nvPr/>
        </p:nvSpPr>
        <p:spPr bwMode="auto">
          <a:xfrm>
            <a:off x="285720" y="4857760"/>
            <a:ext cx="1785950" cy="7143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AutoShape 7"/>
          <p:cNvSpPr>
            <a:spLocks noChangeArrowheads="1"/>
          </p:cNvSpPr>
          <p:nvPr/>
        </p:nvSpPr>
        <p:spPr bwMode="auto">
          <a:xfrm>
            <a:off x="2143108" y="4857760"/>
            <a:ext cx="1785950" cy="7143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7"/>
          <p:cNvSpPr>
            <a:spLocks noChangeArrowheads="1"/>
          </p:cNvSpPr>
          <p:nvPr/>
        </p:nvSpPr>
        <p:spPr bwMode="auto">
          <a:xfrm>
            <a:off x="5072066" y="4786322"/>
            <a:ext cx="1714512" cy="7143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Элективные курсы </a:t>
            </a:r>
          </a:p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выбору)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6929454" y="4786322"/>
            <a:ext cx="1785950" cy="7143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vez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1428728" cy="1430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9969"/>
              </p:ext>
            </p:extLst>
          </p:nvPr>
        </p:nvGraphicFramePr>
        <p:xfrm>
          <a:off x="107504" y="1268760"/>
          <a:ext cx="8928992" cy="54888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88232"/>
                <a:gridCol w="2160240"/>
                <a:gridCol w="2232248"/>
                <a:gridCol w="2448272"/>
              </a:tblGrid>
              <a:tr h="623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Лицей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ННГУ им. Н.И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Лобачевского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НГТУ им. Р.Е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Алексеева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ННГАСУ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878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</a:t>
                      </a:r>
                      <a:r>
                        <a:rPr lang="ru-RU" sz="16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образова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-тельная программа: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Углубленное изучение физики в 9-11 классах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предмет «Черчение» в 9 классах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Элективные учебные предметы: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Эксперименталь-ная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физика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Факультативы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Кружки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Элективные учебные предметы: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исследования в математике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Элементы компьютерных технологий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учебно-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исследова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тельской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деятель-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ностью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олимпиадными группами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Элективные учебные предметы: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компьютерной графики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инженерной графики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образование: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группами технического проектирования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Руководство учебно-исследовательской деятельностью учащихся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Элективные учебные предметы: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«Строительство»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архитектуры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строительного дела</a:t>
                      </a:r>
                    </a:p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«Приклад-</a:t>
                      </a:r>
                      <a:r>
                        <a:rPr lang="ru-RU" sz="16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информатика»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Алгоритмы и структуры данных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компьютерной графики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Все группы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информаци-онных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Корпоративные информационные системы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00166" y="357166"/>
            <a:ext cx="7387108" cy="79919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Zvez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500166" y="214290"/>
            <a:ext cx="7358114" cy="114300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модели </a:t>
            </a:r>
          </a:p>
          <a:p>
            <a:pPr algn="ctr"/>
            <a:r>
              <a:rPr lang="ru-RU" alt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«Лицей-ВУЗ-Предприятие»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85721" y="1500174"/>
            <a:ext cx="2412494" cy="107157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области энергетики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14282" y="2786058"/>
            <a:ext cx="2483933" cy="107157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области радиоэлектронной промышленности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86783" y="4147842"/>
            <a:ext cx="2483933" cy="10001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области машиностроения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14282" y="5445224"/>
            <a:ext cx="2483933" cy="114300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области химической  промышленности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000364" y="1519630"/>
            <a:ext cx="5786478" cy="114300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Нижегородский филиал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“</a:t>
            </a: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ТПлюс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Нижновэнерго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ОАО «МРСК Центра и Приволжья»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000364" y="2828312"/>
            <a:ext cx="5786478" cy="114300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ФГУП «ФНПЦ НИИИС им. Ю.Е. </a:t>
            </a: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Седакова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«ФНПЦ «ННИИРТ», </a:t>
            </a:r>
          </a:p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ФГУП «НПП «Полет», 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000364" y="4143380"/>
            <a:ext cx="5786478" cy="1214446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НОАО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Гидромаш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«НИТЕЛ»</a:t>
            </a:r>
          </a:p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«Буревестник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«Нижегородский завод 70-летия Победы» Концерна ВКО «Алмаз-Антей» 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3000364" y="5517232"/>
            <a:ext cx="5786478" cy="1071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17365D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indent="-357188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Биохимический холдинг «</a:t>
            </a:r>
            <a:r>
              <a:rPr lang="ru-RU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Оргхим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764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1280</Words>
  <Application>Microsoft Office PowerPoint</Application>
  <PresentationFormat>Экран (4:3)</PresentationFormat>
  <Paragraphs>273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Базовая школа РАН </vt:lpstr>
      <vt:lpstr>Базовая школа РАН </vt:lpstr>
      <vt:lpstr>Презентация PowerPoint</vt:lpstr>
      <vt:lpstr>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つ ◕_◕ ༽つGO, IO, GO!༼</dc:creator>
  <cp:lastModifiedBy>Гость</cp:lastModifiedBy>
  <cp:revision>78</cp:revision>
  <dcterms:created xsi:type="dcterms:W3CDTF">2019-09-01T18:05:59Z</dcterms:created>
  <dcterms:modified xsi:type="dcterms:W3CDTF">2019-09-17T08:18:23Z</dcterms:modified>
</cp:coreProperties>
</file>